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00" r:id="rId2"/>
  </p:sldMasterIdLst>
  <p:notesMasterIdLst>
    <p:notesMasterId r:id="rId6"/>
  </p:notesMasterIdLst>
  <p:handoutMasterIdLst>
    <p:handoutMasterId r:id="rId7"/>
  </p:handoutMasterIdLst>
  <p:sldIdLst>
    <p:sldId id="273" r:id="rId3"/>
    <p:sldId id="270" r:id="rId4"/>
    <p:sldId id="272" r:id="rId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385386"/>
    <a:srgbClr val="701931"/>
    <a:srgbClr val="F7BFAD"/>
    <a:srgbClr val="DA1A32"/>
    <a:srgbClr val="4B1322"/>
    <a:srgbClr val="EAEFF7"/>
    <a:srgbClr val="E7F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087" autoAdjust="0"/>
  </p:normalViewPr>
  <p:slideViewPr>
    <p:cSldViewPr snapToGrid="0">
      <p:cViewPr varScale="1">
        <p:scale>
          <a:sx n="106" d="100"/>
          <a:sy n="106" d="100"/>
        </p:scale>
        <p:origin x="73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handoutMaster" Target="handoutMasters/handout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en-GB"/>
              <a:t>OFFICIAL
</a:t>
            </a:r>
            <a:endParaRPr lang="en-GB"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48564F8-5E1B-4005-8E2A-88095A593688}" type="datetimeFigureOut">
              <a:rPr lang="en-GB" smtClean="0"/>
              <a:t>23/10/2023</a:t>
            </a:fld>
            <a:endParaRPr lang="en-GB"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r>
              <a:rPr lang="en-GB"/>
              <a:t>
OFFICIAL</a:t>
            </a:r>
            <a:endParaRPr lang="en-GB"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E91611F-2B59-466C-9D7E-2052E5F0707A}" type="slidenum">
              <a:rPr lang="en-GB" smtClean="0"/>
              <a:t>‹#›</a:t>
            </a:fld>
            <a:endParaRPr lang="en-GB" dirty="0"/>
          </a:p>
        </p:txBody>
      </p:sp>
    </p:spTree>
    <p:extLst>
      <p:ext uri="{BB962C8B-B14F-4D97-AF65-F5344CB8AC3E}">
        <p14:creationId xmlns:p14="http://schemas.microsoft.com/office/powerpoint/2010/main" val="143424896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en-GB"/>
              <a:t>OFFICIAL
</a:t>
            </a:r>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FFFB979-C896-42B4-9893-4B0BCDCE96AE}" type="datetimeFigureOut">
              <a:rPr lang="en-GB" smtClean="0"/>
              <a:t>23/10/2023</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r>
              <a:rPr lang="en-GB"/>
              <a:t>
OFFICIAL</a:t>
            </a:r>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5E4BABA-E043-4E76-BD6C-7C3A77075159}" type="slidenum">
              <a:rPr lang="en-GB" smtClean="0"/>
              <a:t>‹#›</a:t>
            </a:fld>
            <a:endParaRPr lang="en-GB" dirty="0"/>
          </a:p>
        </p:txBody>
      </p:sp>
    </p:spTree>
    <p:extLst>
      <p:ext uri="{BB962C8B-B14F-4D97-AF65-F5344CB8AC3E}">
        <p14:creationId xmlns:p14="http://schemas.microsoft.com/office/powerpoint/2010/main" val="4201441914"/>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GB">
                <a:solidFill>
                  <a:prstClr val="black"/>
                </a:solidFill>
              </a:rPr>
              <a:t>OFFICIAL
</a:t>
            </a:r>
            <a:endParaRPr lang="en-GB" dirty="0">
              <a:solidFill>
                <a:prstClr val="black"/>
              </a:solidFill>
            </a:endParaRPr>
          </a:p>
        </p:txBody>
      </p:sp>
      <p:sp>
        <p:nvSpPr>
          <p:cNvPr id="5" name="Footer Placeholder 4"/>
          <p:cNvSpPr>
            <a:spLocks noGrp="1"/>
          </p:cNvSpPr>
          <p:nvPr>
            <p:ph type="ftr" sz="quarter" idx="11"/>
          </p:nvPr>
        </p:nvSpPr>
        <p:spPr/>
        <p:txBody>
          <a:bodyPr/>
          <a:lstStyle/>
          <a:p>
            <a:r>
              <a:rPr lang="en-GB">
                <a:solidFill>
                  <a:prstClr val="black"/>
                </a:solidFill>
              </a:rPr>
              <a:t>
OFFICIAL</a:t>
            </a:r>
            <a:endParaRPr lang="en-GB" dirty="0">
              <a:solidFill>
                <a:prstClr val="black"/>
              </a:solidFill>
            </a:endParaRPr>
          </a:p>
        </p:txBody>
      </p:sp>
      <p:sp>
        <p:nvSpPr>
          <p:cNvPr id="6" name="Slide Number Placeholder 5"/>
          <p:cNvSpPr>
            <a:spLocks noGrp="1"/>
          </p:cNvSpPr>
          <p:nvPr>
            <p:ph type="sldNum" sz="quarter" idx="12"/>
          </p:nvPr>
        </p:nvSpPr>
        <p:spPr/>
        <p:txBody>
          <a:bodyPr/>
          <a:lstStyle/>
          <a:p>
            <a:fld id="{35E4BABA-E043-4E76-BD6C-7C3A77075159}"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3460653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GB">
                <a:solidFill>
                  <a:prstClr val="black"/>
                </a:solidFill>
              </a:rPr>
              <a:t>OFFICIAL
</a:t>
            </a:r>
            <a:endParaRPr lang="en-GB" dirty="0">
              <a:solidFill>
                <a:prstClr val="black"/>
              </a:solidFill>
            </a:endParaRPr>
          </a:p>
        </p:txBody>
      </p:sp>
      <p:sp>
        <p:nvSpPr>
          <p:cNvPr id="5" name="Footer Placeholder 4"/>
          <p:cNvSpPr>
            <a:spLocks noGrp="1"/>
          </p:cNvSpPr>
          <p:nvPr>
            <p:ph type="ftr" sz="quarter" idx="11"/>
          </p:nvPr>
        </p:nvSpPr>
        <p:spPr/>
        <p:txBody>
          <a:bodyPr/>
          <a:lstStyle/>
          <a:p>
            <a:r>
              <a:rPr lang="en-GB">
                <a:solidFill>
                  <a:prstClr val="black"/>
                </a:solidFill>
              </a:rPr>
              <a:t>
OFFICIAL</a:t>
            </a:r>
            <a:endParaRPr lang="en-GB" dirty="0">
              <a:solidFill>
                <a:prstClr val="black"/>
              </a:solidFill>
            </a:endParaRPr>
          </a:p>
        </p:txBody>
      </p:sp>
      <p:sp>
        <p:nvSpPr>
          <p:cNvPr id="6" name="Slide Number Placeholder 5"/>
          <p:cNvSpPr>
            <a:spLocks noGrp="1"/>
          </p:cNvSpPr>
          <p:nvPr>
            <p:ph type="sldNum" sz="quarter" idx="12"/>
          </p:nvPr>
        </p:nvSpPr>
        <p:spPr/>
        <p:txBody>
          <a:bodyPr/>
          <a:lstStyle/>
          <a:p>
            <a:fld id="{35E4BABA-E043-4E76-BD6C-7C3A77075159}"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3955225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GB">
                <a:solidFill>
                  <a:prstClr val="black"/>
                </a:solidFill>
              </a:rPr>
              <a:t>OFFICIAL
</a:t>
            </a:r>
            <a:endParaRPr lang="en-GB" dirty="0">
              <a:solidFill>
                <a:prstClr val="black"/>
              </a:solidFill>
            </a:endParaRPr>
          </a:p>
        </p:txBody>
      </p:sp>
      <p:sp>
        <p:nvSpPr>
          <p:cNvPr id="5" name="Footer Placeholder 4"/>
          <p:cNvSpPr>
            <a:spLocks noGrp="1"/>
          </p:cNvSpPr>
          <p:nvPr>
            <p:ph type="ftr" sz="quarter" idx="11"/>
          </p:nvPr>
        </p:nvSpPr>
        <p:spPr/>
        <p:txBody>
          <a:bodyPr/>
          <a:lstStyle/>
          <a:p>
            <a:r>
              <a:rPr lang="en-GB">
                <a:solidFill>
                  <a:prstClr val="black"/>
                </a:solidFill>
              </a:rPr>
              <a:t>
OFFICIAL</a:t>
            </a:r>
            <a:endParaRPr lang="en-GB" dirty="0">
              <a:solidFill>
                <a:prstClr val="black"/>
              </a:solidFill>
            </a:endParaRPr>
          </a:p>
        </p:txBody>
      </p:sp>
      <p:sp>
        <p:nvSpPr>
          <p:cNvPr id="6" name="Slide Number Placeholder 5"/>
          <p:cNvSpPr>
            <a:spLocks noGrp="1"/>
          </p:cNvSpPr>
          <p:nvPr>
            <p:ph type="sldNum" sz="quarter" idx="12"/>
          </p:nvPr>
        </p:nvSpPr>
        <p:spPr/>
        <p:txBody>
          <a:bodyPr/>
          <a:lstStyle/>
          <a:p>
            <a:fld id="{35E4BABA-E043-4E76-BD6C-7C3A77075159}"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2471209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764DE79-268F-4C1A-8933-263129D2AF90}"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pic>
        <p:nvPicPr>
          <p:cNvPr id="7"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077" y="0"/>
            <a:ext cx="12196614"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2516" y="7899"/>
            <a:ext cx="4800571" cy="6392899"/>
          </a:xfrm>
          <a:prstGeom prst="rect">
            <a:avLst/>
          </a:prstGeom>
        </p:spPr>
      </p:pic>
      <p:sp>
        <p:nvSpPr>
          <p:cNvPr id="9" name="Freeform 8"/>
          <p:cNvSpPr/>
          <p:nvPr userDrawn="1"/>
        </p:nvSpPr>
        <p:spPr>
          <a:xfrm flipV="1">
            <a:off x="6539697" y="-8173"/>
            <a:ext cx="5658360" cy="1832786"/>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rgbClr val="00B0F0">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8BD2DE8B-9AEB-1C45-B84D-25F892E03C9C}"/>
              </a:ext>
            </a:extLst>
          </p:cNvPr>
          <p:cNvSpPr/>
          <p:nvPr userDrawn="1"/>
        </p:nvSpPr>
        <p:spPr>
          <a:xfrm>
            <a:off x="0" y="6408971"/>
            <a:ext cx="12192000" cy="457201"/>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D080A2E8-3AF4-C646-89B7-AD4BABBCB19B}"/>
              </a:ext>
            </a:extLst>
          </p:cNvPr>
          <p:cNvSpPr/>
          <p:nvPr userDrawn="1"/>
        </p:nvSpPr>
        <p:spPr>
          <a:xfrm>
            <a:off x="0" y="6406282"/>
            <a:ext cx="12192000" cy="143302"/>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12" name="Group 11"/>
          <p:cNvGrpSpPr/>
          <p:nvPr userDrawn="1"/>
        </p:nvGrpSpPr>
        <p:grpSpPr>
          <a:xfrm flipV="1">
            <a:off x="6829424" y="0"/>
            <a:ext cx="5374011" cy="6414750"/>
            <a:chOff x="5130830" y="-8468"/>
            <a:chExt cx="4030508" cy="6874935"/>
          </a:xfrm>
        </p:grpSpPr>
        <p:cxnSp>
          <p:nvCxnSpPr>
            <p:cNvPr id="13" name="Straight Connector 12" hidden="1"/>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hidden="1"/>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5" name="Freeform 14" hidden="1"/>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hidden="1"/>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16"/>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5">
                <a:alpha val="31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5">
                <a:lumMod val="40000"/>
                <a:lumOff val="60000"/>
                <a:alpha val="51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18"/>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5">
                <a:lumMod val="5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808891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5">
                <a:lumMod val="75000"/>
                <a:alpha val="19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8063218" y="489686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rgbClr val="00B0F0">
                <a:alpha val="33000"/>
              </a:srgbClr>
            </a:solidFill>
            <a:ln>
              <a:noFill/>
            </a:ln>
            <a:effectLst/>
          </p:spPr>
          <p:style>
            <a:lnRef idx="1">
              <a:schemeClr val="accent1"/>
            </a:lnRef>
            <a:fillRef idx="3">
              <a:schemeClr val="accent1"/>
            </a:fillRef>
            <a:effectRef idx="2">
              <a:schemeClr val="accent1"/>
            </a:effectRef>
            <a:fontRef idx="minor">
              <a:schemeClr val="lt1"/>
            </a:fontRef>
          </p:style>
        </p:sp>
      </p:grpSp>
      <p:pic>
        <p:nvPicPr>
          <p:cNvPr id="22" name="Picture 21">
            <a:extLst>
              <a:ext uri="{FF2B5EF4-FFF2-40B4-BE49-F238E27FC236}">
                <a16:creationId xmlns:a16="http://schemas.microsoft.com/office/drawing/2014/main" id="{4F6ACEEC-F7FD-9648-8DA2-5B74EDFE17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3822" y="1584578"/>
            <a:ext cx="4673949" cy="1070370"/>
          </a:xfrm>
          <a:prstGeom prst="rect">
            <a:avLst/>
          </a:prstGeom>
        </p:spPr>
      </p:pic>
      <p:sp>
        <p:nvSpPr>
          <p:cNvPr id="23" name="Title 1"/>
          <p:cNvSpPr>
            <a:spLocks noGrp="1"/>
          </p:cNvSpPr>
          <p:nvPr>
            <p:ph type="title"/>
          </p:nvPr>
        </p:nvSpPr>
        <p:spPr>
          <a:xfrm>
            <a:off x="831850" y="2655652"/>
            <a:ext cx="5627067" cy="1381530"/>
          </a:xfrm>
        </p:spPr>
        <p:txBody>
          <a:bodyPr anchor="b">
            <a:normAutofit/>
          </a:bodyPr>
          <a:lstStyle>
            <a:lvl1pPr>
              <a:defRPr sz="4000">
                <a:solidFill>
                  <a:schemeClr val="bg1"/>
                </a:solidFill>
              </a:defRPr>
            </a:lvl1pPr>
          </a:lstStyle>
          <a:p>
            <a:r>
              <a:rPr lang="en-US" dirty="0"/>
              <a:t>Click to edit Master title style</a:t>
            </a:r>
          </a:p>
        </p:txBody>
      </p:sp>
      <p:sp>
        <p:nvSpPr>
          <p:cNvPr id="24" name="Text Placeholder 2"/>
          <p:cNvSpPr>
            <a:spLocks noGrp="1"/>
          </p:cNvSpPr>
          <p:nvPr>
            <p:ph type="body" idx="1"/>
          </p:nvPr>
        </p:nvSpPr>
        <p:spPr>
          <a:xfrm>
            <a:off x="831850" y="4684393"/>
            <a:ext cx="5627067" cy="1671957"/>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792716547"/>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108348-4BEC-42EF-A0DE-1D1BBFFB5F13}" type="datetimeFigureOut">
              <a:rPr lang="en-GB" smtClean="0"/>
              <a:t>23/10/2023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BA5F176-BAE2-421D-9339-6FEC9D330711}" type="slidenum">
              <a:rPr lang="en-GB" smtClean="0"/>
              <a:t>‹#›</a:t>
            </a:fld>
            <a:endParaRPr lang="en-GB" dirty="0"/>
          </a:p>
        </p:txBody>
      </p:sp>
    </p:spTree>
    <p:extLst>
      <p:ext uri="{BB962C8B-B14F-4D97-AF65-F5344CB8AC3E}">
        <p14:creationId xmlns:p14="http://schemas.microsoft.com/office/powerpoint/2010/main" val="290993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09823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97323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10/23/2023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pic>
        <p:nvPicPr>
          <p:cNvPr id="7"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077" y="0"/>
            <a:ext cx="12196614"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2517" y="208746"/>
            <a:ext cx="4524956" cy="6424162"/>
          </a:xfrm>
          <a:prstGeom prst="rect">
            <a:avLst/>
          </a:prstGeom>
        </p:spPr>
      </p:pic>
      <p:sp>
        <p:nvSpPr>
          <p:cNvPr id="9" name="Freeform 8"/>
          <p:cNvSpPr/>
          <p:nvPr userDrawn="1"/>
        </p:nvSpPr>
        <p:spPr>
          <a:xfrm flipV="1">
            <a:off x="6539697" y="-8173"/>
            <a:ext cx="5658360" cy="1832786"/>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rgbClr val="00B0F0">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8BD2DE8B-9AEB-1C45-B84D-25F892E03C9C}"/>
              </a:ext>
            </a:extLst>
          </p:cNvPr>
          <p:cNvSpPr/>
          <p:nvPr userDrawn="1"/>
        </p:nvSpPr>
        <p:spPr>
          <a:xfrm>
            <a:off x="0" y="6408971"/>
            <a:ext cx="12192000" cy="457201"/>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a:extLst>
              <a:ext uri="{FF2B5EF4-FFF2-40B4-BE49-F238E27FC236}">
                <a16:creationId xmlns:a16="http://schemas.microsoft.com/office/drawing/2014/main" id="{D080A2E8-3AF4-C646-89B7-AD4BABBCB19B}"/>
              </a:ext>
            </a:extLst>
          </p:cNvPr>
          <p:cNvSpPr/>
          <p:nvPr userDrawn="1"/>
        </p:nvSpPr>
        <p:spPr>
          <a:xfrm>
            <a:off x="0" y="6406282"/>
            <a:ext cx="12192000" cy="143302"/>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2" name="Group 11"/>
          <p:cNvGrpSpPr/>
          <p:nvPr userDrawn="1"/>
        </p:nvGrpSpPr>
        <p:grpSpPr>
          <a:xfrm flipV="1">
            <a:off x="6829424" y="0"/>
            <a:ext cx="5374011" cy="6414750"/>
            <a:chOff x="5130830" y="-8468"/>
            <a:chExt cx="4030508" cy="6874935"/>
          </a:xfrm>
        </p:grpSpPr>
        <p:cxnSp>
          <p:nvCxnSpPr>
            <p:cNvPr id="13" name="Straight Connector 12" hidden="1"/>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hidden="1"/>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5" name="Freeform 14" hidden="1"/>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hidden="1"/>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16"/>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5">
                <a:alpha val="31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5">
                <a:lumMod val="40000"/>
                <a:lumOff val="60000"/>
                <a:alpha val="51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18"/>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5">
                <a:lumMod val="5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808891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5">
                <a:lumMod val="75000"/>
                <a:alpha val="19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8063218" y="489686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rgbClr val="00B0F0">
                <a:alpha val="33000"/>
              </a:srgbClr>
            </a:solidFill>
            <a:ln>
              <a:noFill/>
            </a:ln>
            <a:effectLst/>
          </p:spPr>
          <p:style>
            <a:lnRef idx="1">
              <a:schemeClr val="accent1"/>
            </a:lnRef>
            <a:fillRef idx="3">
              <a:schemeClr val="accent1"/>
            </a:fillRef>
            <a:effectRef idx="2">
              <a:schemeClr val="accent1"/>
            </a:effectRef>
            <a:fontRef idx="minor">
              <a:schemeClr val="lt1"/>
            </a:fontRef>
          </p:style>
        </p:sp>
      </p:grpSp>
      <p:pic>
        <p:nvPicPr>
          <p:cNvPr id="22" name="Picture 21">
            <a:extLst>
              <a:ext uri="{FF2B5EF4-FFF2-40B4-BE49-F238E27FC236}">
                <a16:creationId xmlns:a16="http://schemas.microsoft.com/office/drawing/2014/main" id="{4F6ACEEC-F7FD-9648-8DA2-5B74EDFE17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3822" y="1584578"/>
            <a:ext cx="4673949" cy="1070370"/>
          </a:xfrm>
          <a:prstGeom prst="rect">
            <a:avLst/>
          </a:prstGeom>
        </p:spPr>
      </p:pic>
      <p:sp>
        <p:nvSpPr>
          <p:cNvPr id="23" name="Title 1"/>
          <p:cNvSpPr>
            <a:spLocks noGrp="1"/>
          </p:cNvSpPr>
          <p:nvPr>
            <p:ph type="title"/>
          </p:nvPr>
        </p:nvSpPr>
        <p:spPr>
          <a:xfrm>
            <a:off x="831850" y="2655652"/>
            <a:ext cx="5627067" cy="1381530"/>
          </a:xfrm>
        </p:spPr>
        <p:txBody>
          <a:bodyPr anchor="b">
            <a:normAutofit/>
          </a:bodyPr>
          <a:lstStyle>
            <a:lvl1pPr>
              <a:defRPr sz="4000">
                <a:solidFill>
                  <a:schemeClr val="bg1"/>
                </a:solidFill>
              </a:defRPr>
            </a:lvl1pPr>
          </a:lstStyle>
          <a:p>
            <a:r>
              <a:rPr lang="en-US" dirty="0"/>
              <a:t>Click to edit Master title style</a:t>
            </a:r>
          </a:p>
        </p:txBody>
      </p:sp>
      <p:sp>
        <p:nvSpPr>
          <p:cNvPr id="24" name="Text Placeholder 2"/>
          <p:cNvSpPr>
            <a:spLocks noGrp="1"/>
          </p:cNvSpPr>
          <p:nvPr>
            <p:ph type="body" idx="1"/>
          </p:nvPr>
        </p:nvSpPr>
        <p:spPr>
          <a:xfrm>
            <a:off x="831850" y="4684393"/>
            <a:ext cx="5627067" cy="1671957"/>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170724844"/>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p:txBody>
          <a:bodyPr/>
          <a:lstStyle/>
          <a:p>
            <a:fld id="{C764DE79-268F-4C1A-8933-263129D2AF90}" type="datetimeFigureOut">
              <a:rPr lang="en-US" smtClean="0">
                <a:solidFill>
                  <a:prstClr val="black">
                    <a:tint val="75000"/>
                  </a:prstClr>
                </a:solidFill>
              </a:rPr>
              <a:pPr/>
              <a:t>10/23/2023</a:t>
            </a:fld>
            <a:endParaRPr lang="en-US" dirty="0">
              <a:solidFill>
                <a:prstClr val="black">
                  <a:tint val="75000"/>
                </a:prstClr>
              </a:solidFill>
            </a:endParaRPr>
          </a:p>
        </p:txBody>
      </p:sp>
      <p:sp>
        <p:nvSpPr>
          <p:cNvPr id="10" name="Slide Number Placeholder 9"/>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65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10/23/2023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860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20964"/>
            <a:ext cx="10515600" cy="825274"/>
          </a:xfrm>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10/23/2023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9687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20964"/>
            <a:ext cx="10515600" cy="825274"/>
          </a:xfrm>
        </p:spPr>
        <p:txBody>
          <a:bodyPr/>
          <a:lstStyle/>
          <a:p>
            <a:r>
              <a:rPr lang="en-US" dirty="0"/>
              <a:t>Click to edit Master title style</a:t>
            </a:r>
          </a:p>
        </p:txBody>
      </p:sp>
      <p:sp>
        <p:nvSpPr>
          <p:cNvPr id="3" name="Content Placeholder 2"/>
          <p:cNvSpPr>
            <a:spLocks noGrp="1"/>
          </p:cNvSpPr>
          <p:nvPr>
            <p:ph sz="half" idx="1"/>
          </p:nvPr>
        </p:nvSpPr>
        <p:spPr>
          <a:xfrm>
            <a:off x="838200" y="1825625"/>
            <a:ext cx="3200400" cy="4351338"/>
          </a:xfrm>
          <a:solidFill>
            <a:schemeClr val="accent1">
              <a:lumMod val="20000"/>
              <a:lumOff val="80000"/>
            </a:scheme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10/23/2023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
        <p:nvSpPr>
          <p:cNvPr id="14" name="Content Placeholder 2"/>
          <p:cNvSpPr>
            <a:spLocks noGrp="1"/>
          </p:cNvSpPr>
          <p:nvPr>
            <p:ph sz="half" idx="13"/>
          </p:nvPr>
        </p:nvSpPr>
        <p:spPr>
          <a:xfrm>
            <a:off x="4354286" y="1825625"/>
            <a:ext cx="3200400" cy="4351338"/>
          </a:xfrm>
          <a:solidFill>
            <a:schemeClr val="accent1">
              <a:lumMod val="20000"/>
              <a:lumOff val="80000"/>
            </a:scheme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half" idx="14"/>
          </p:nvPr>
        </p:nvSpPr>
        <p:spPr>
          <a:xfrm>
            <a:off x="7908472" y="1825625"/>
            <a:ext cx="3200400" cy="4351338"/>
          </a:xfrm>
          <a:solidFill>
            <a:schemeClr val="accent1">
              <a:lumMod val="20000"/>
              <a:lumOff val="80000"/>
            </a:scheme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84743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00100"/>
            <a:ext cx="10515600" cy="890588"/>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solidFill>
                  <a:prstClr val="black">
                    <a:tint val="75000"/>
                  </a:prstClr>
                </a:solidFill>
              </a:rPr>
              <a:pPr/>
              <a:t>10/23/2023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7099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849086"/>
            <a:ext cx="10515600" cy="841602"/>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solidFill>
                  <a:prstClr val="black">
                    <a:tint val="75000"/>
                  </a:prstClr>
                </a:solidFill>
              </a:rPr>
              <a:pPr/>
              <a:t>10/23/2023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077" y="0"/>
            <a:ext cx="12196614"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D080A2E8-3AF4-C646-89B7-AD4BABBCB19B}"/>
              </a:ext>
            </a:extLst>
          </p:cNvPr>
          <p:cNvSpPr/>
          <p:nvPr userDrawn="1"/>
        </p:nvSpPr>
        <p:spPr>
          <a:xfrm>
            <a:off x="0" y="6406282"/>
            <a:ext cx="12192000" cy="143302"/>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290175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p:txBody>
          <a:bodyPr/>
          <a:lstStyle/>
          <a:p>
            <a:fld id="{C764DE79-268F-4C1A-8933-263129D2AF90}" type="datetimeFigureOut">
              <a:rPr lang="en-US" smtClean="0"/>
              <a:t>10/23/2023</a:t>
            </a:fld>
            <a:endParaRPr lang="en-US" dirty="0"/>
          </a:p>
        </p:txBody>
      </p:sp>
      <p:sp>
        <p:nvSpPr>
          <p:cNvPr id="10" name="Slide Number Placeholder 9"/>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410332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solidFill>
                  <a:prstClr val="black">
                    <a:tint val="75000"/>
                  </a:prstClr>
                </a:solidFill>
              </a:rPr>
              <a:pPr/>
              <a:t>10/23/2023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73823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10/23/2023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8779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108348-4BEC-42EF-A0DE-1D1BBFFB5F13}" type="datetimeFigureOut">
              <a:rPr lang="en-GB" smtClean="0">
                <a:solidFill>
                  <a:prstClr val="black">
                    <a:tint val="75000"/>
                  </a:prstClr>
                </a:solidFill>
              </a:rPr>
              <a:pPr/>
              <a:t>23/10/2023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A5F176-BAE2-421D-9339-6FEC9D33071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532087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10/23/2023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35058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10/23/2023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9341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07603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20964"/>
            <a:ext cx="10515600" cy="825274"/>
          </a:xfrm>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66349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20964"/>
            <a:ext cx="10515600" cy="825274"/>
          </a:xfrm>
        </p:spPr>
        <p:txBody>
          <a:bodyPr/>
          <a:lstStyle/>
          <a:p>
            <a:r>
              <a:rPr lang="en-US" dirty="0"/>
              <a:t>Click to edit Master title style</a:t>
            </a:r>
          </a:p>
        </p:txBody>
      </p:sp>
      <p:sp>
        <p:nvSpPr>
          <p:cNvPr id="3" name="Content Placeholder 2"/>
          <p:cNvSpPr>
            <a:spLocks noGrp="1"/>
          </p:cNvSpPr>
          <p:nvPr>
            <p:ph sz="half" idx="1"/>
          </p:nvPr>
        </p:nvSpPr>
        <p:spPr>
          <a:xfrm>
            <a:off x="838200" y="1825625"/>
            <a:ext cx="3200400" cy="4351338"/>
          </a:xfrm>
          <a:solidFill>
            <a:schemeClr val="accent1">
              <a:lumMod val="20000"/>
              <a:lumOff val="80000"/>
            </a:scheme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4" name="Content Placeholder 2"/>
          <p:cNvSpPr>
            <a:spLocks noGrp="1"/>
          </p:cNvSpPr>
          <p:nvPr>
            <p:ph sz="half" idx="13"/>
          </p:nvPr>
        </p:nvSpPr>
        <p:spPr>
          <a:xfrm>
            <a:off x="4354286" y="1825625"/>
            <a:ext cx="3200400" cy="4351338"/>
          </a:xfrm>
          <a:solidFill>
            <a:schemeClr val="accent1">
              <a:lumMod val="20000"/>
              <a:lumOff val="80000"/>
            </a:scheme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half" idx="14"/>
          </p:nvPr>
        </p:nvSpPr>
        <p:spPr>
          <a:xfrm>
            <a:off x="7908472" y="1825625"/>
            <a:ext cx="3200400" cy="4351338"/>
          </a:xfrm>
          <a:solidFill>
            <a:schemeClr val="accent1">
              <a:lumMod val="20000"/>
              <a:lumOff val="80000"/>
            </a:scheme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9861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00100"/>
            <a:ext cx="10515600" cy="890588"/>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10/23/2023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20136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849086"/>
            <a:ext cx="10515600" cy="841602"/>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10/23/2023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077" y="0"/>
            <a:ext cx="12196614"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D080A2E8-3AF4-C646-89B7-AD4BABBCB19B}"/>
              </a:ext>
            </a:extLst>
          </p:cNvPr>
          <p:cNvSpPr/>
          <p:nvPr userDrawn="1"/>
        </p:nvSpPr>
        <p:spPr>
          <a:xfrm>
            <a:off x="0" y="6406282"/>
            <a:ext cx="12192000" cy="143302"/>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987147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10/23/2023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67654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6255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10/23/2023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OFFICIAL</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8ECC4798-C36D-D145-A2B0-89AACA0C874B}"/>
              </a:ext>
            </a:extLst>
          </p:cNvPr>
          <p:cNvSpPr/>
          <p:nvPr userDrawn="1"/>
        </p:nvSpPr>
        <p:spPr>
          <a:xfrm>
            <a:off x="246094" y="257218"/>
            <a:ext cx="11699823" cy="5218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a:extLst>
              <a:ext uri="{FF2B5EF4-FFF2-40B4-BE49-F238E27FC236}">
                <a16:creationId xmlns:a16="http://schemas.microsoft.com/office/drawing/2014/main" id="{246FC1BA-A06C-CA49-A81E-F9818F247FE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880463" y="289844"/>
            <a:ext cx="1932001" cy="442443"/>
          </a:xfrm>
          <a:prstGeom prst="rect">
            <a:avLst/>
          </a:prstGeom>
        </p:spPr>
      </p:pic>
      <p:sp>
        <p:nvSpPr>
          <p:cNvPr id="9" name="Rectangle 8">
            <a:extLst>
              <a:ext uri="{FF2B5EF4-FFF2-40B4-BE49-F238E27FC236}">
                <a16:creationId xmlns:a16="http://schemas.microsoft.com/office/drawing/2014/main" id="{4F1EB451-6CF9-2C48-BBFF-1C9AFAA1FE11}"/>
              </a:ext>
            </a:extLst>
          </p:cNvPr>
          <p:cNvSpPr/>
          <p:nvPr userDrawn="1"/>
        </p:nvSpPr>
        <p:spPr>
          <a:xfrm>
            <a:off x="246094" y="6440804"/>
            <a:ext cx="11699823" cy="13988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7440914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86"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solidFill>
                  <a:prstClr val="black">
                    <a:tint val="75000"/>
                  </a:prstClr>
                </a:solidFill>
              </a:rPr>
              <a:pPr/>
              <a:t>10/23/2023</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
OFFICIAL</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a:extLst>
              <a:ext uri="{FF2B5EF4-FFF2-40B4-BE49-F238E27FC236}">
                <a16:creationId xmlns:a16="http://schemas.microsoft.com/office/drawing/2014/main" id="{8ECC4798-C36D-D145-A2B0-89AACA0C874B}"/>
              </a:ext>
            </a:extLst>
          </p:cNvPr>
          <p:cNvSpPr/>
          <p:nvPr userDrawn="1"/>
        </p:nvSpPr>
        <p:spPr>
          <a:xfrm>
            <a:off x="246094" y="257218"/>
            <a:ext cx="11699823" cy="5218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a:extLst>
              <a:ext uri="{FF2B5EF4-FFF2-40B4-BE49-F238E27FC236}">
                <a16:creationId xmlns:a16="http://schemas.microsoft.com/office/drawing/2014/main" id="{246FC1BA-A06C-CA49-A81E-F9818F247FE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880463" y="289844"/>
            <a:ext cx="1932001" cy="442443"/>
          </a:xfrm>
          <a:prstGeom prst="rect">
            <a:avLst/>
          </a:prstGeom>
        </p:spPr>
      </p:pic>
      <p:sp>
        <p:nvSpPr>
          <p:cNvPr id="9" name="Rectangle 8">
            <a:extLst>
              <a:ext uri="{FF2B5EF4-FFF2-40B4-BE49-F238E27FC236}">
                <a16:creationId xmlns:a16="http://schemas.microsoft.com/office/drawing/2014/main" id="{4F1EB451-6CF9-2C48-BBFF-1C9AFAA1FE11}"/>
              </a:ext>
            </a:extLst>
          </p:cNvPr>
          <p:cNvSpPr/>
          <p:nvPr userDrawn="1"/>
        </p:nvSpPr>
        <p:spPr>
          <a:xfrm>
            <a:off x="246094" y="6440804"/>
            <a:ext cx="11699823" cy="13988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401563046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1850" y="2655652"/>
            <a:ext cx="5627067" cy="1935803"/>
          </a:xfrm>
        </p:spPr>
        <p:txBody>
          <a:bodyPr>
            <a:noAutofit/>
          </a:bodyPr>
          <a:lstStyle/>
          <a:p>
            <a:r>
              <a:rPr lang="en-GB" sz="4000" dirty="0"/>
              <a:t>Tollcross Community Council Newsletter</a:t>
            </a:r>
          </a:p>
        </p:txBody>
      </p:sp>
      <p:sp>
        <p:nvSpPr>
          <p:cNvPr id="4" name="Text Placeholder 3"/>
          <p:cNvSpPr>
            <a:spLocks noGrp="1"/>
          </p:cNvSpPr>
          <p:nvPr>
            <p:ph type="body" idx="1"/>
          </p:nvPr>
        </p:nvSpPr>
        <p:spPr>
          <a:xfrm>
            <a:off x="831850" y="5009745"/>
            <a:ext cx="5627067" cy="1302306"/>
          </a:xfrm>
        </p:spPr>
        <p:txBody>
          <a:bodyPr/>
          <a:lstStyle/>
          <a:p>
            <a:r>
              <a:rPr lang="en-GB" dirty="0"/>
              <a:t>City Centre Community Policing Team </a:t>
            </a:r>
          </a:p>
          <a:p>
            <a:r>
              <a:rPr lang="en-GB" dirty="0"/>
              <a:t>October 2023</a:t>
            </a:r>
          </a:p>
        </p:txBody>
      </p:sp>
      <p:sp>
        <p:nvSpPr>
          <p:cNvPr id="5" name="Footer Placeholder 4"/>
          <p:cNvSpPr>
            <a:spLocks noGrp="1"/>
          </p:cNvSpPr>
          <p:nvPr>
            <p:ph type="ftr" sz="quarter" idx="11"/>
          </p:nvPr>
        </p:nvSpPr>
        <p:spPr/>
        <p:txBody>
          <a:bodyPr/>
          <a:lstStyle/>
          <a:p>
            <a:r>
              <a:rPr lang="en-US" b="1">
                <a:solidFill>
                  <a:srgbClr val="FF0000"/>
                </a:solidFill>
                <a:latin typeface="Times New Roman" panose="02020603050405020304" pitchFamily="18" charset="0"/>
              </a:rPr>
              <a:t>
OFFICIAL</a:t>
            </a:r>
            <a:endParaRPr lang="en-US"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1009283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rgbClr val="0070C0"/>
                </a:solidFill>
              </a:rPr>
              <a:t>News and Updates</a:t>
            </a:r>
          </a:p>
        </p:txBody>
      </p:sp>
      <p:sp>
        <p:nvSpPr>
          <p:cNvPr id="4" name="Footer Placeholder 3"/>
          <p:cNvSpPr>
            <a:spLocks noGrp="1"/>
          </p:cNvSpPr>
          <p:nvPr>
            <p:ph type="ftr" sz="quarter" idx="11"/>
          </p:nvPr>
        </p:nvSpPr>
        <p:spPr/>
        <p:txBody>
          <a:bodyPr/>
          <a:lstStyle/>
          <a:p>
            <a:r>
              <a:rPr lang="en-US" b="1">
                <a:solidFill>
                  <a:srgbClr val="FF0000"/>
                </a:solidFill>
                <a:latin typeface="Times New Roman" panose="02020603050405020304" pitchFamily="18" charset="0"/>
              </a:rPr>
              <a:t>
OFFICIAL</a:t>
            </a:r>
            <a:endParaRPr lang="en-US" b="1" dirty="0">
              <a:solidFill>
                <a:srgbClr val="FF0000"/>
              </a:solidFill>
              <a:latin typeface="Times New Roman" panose="02020603050405020304" pitchFamily="18" charset="0"/>
            </a:endParaRPr>
          </a:p>
        </p:txBody>
      </p:sp>
      <p:sp>
        <p:nvSpPr>
          <p:cNvPr id="11" name="TextBox 10"/>
          <p:cNvSpPr txBox="1"/>
          <p:nvPr/>
        </p:nvSpPr>
        <p:spPr>
          <a:xfrm>
            <a:off x="4495799" y="1646238"/>
            <a:ext cx="3366331" cy="1754326"/>
          </a:xfrm>
          <a:prstGeom prst="rect">
            <a:avLst/>
          </a:prstGeom>
          <a:noFill/>
          <a:ln w="28575">
            <a:solidFill>
              <a:schemeClr val="accent1"/>
            </a:solidFill>
          </a:ln>
        </p:spPr>
        <p:txBody>
          <a:bodyPr wrap="square" rtlCol="0">
            <a:spAutoFit/>
          </a:bodyPr>
          <a:lstStyle/>
          <a:p>
            <a:r>
              <a:rPr lang="en-GB" dirty="0">
                <a:solidFill>
                  <a:srgbClr val="0070C0"/>
                </a:solidFill>
              </a:rPr>
              <a:t>Anti-social Behaviour on Buses</a:t>
            </a:r>
          </a:p>
          <a:p>
            <a:endParaRPr lang="en-GB" sz="1000" dirty="0">
              <a:solidFill>
                <a:srgbClr val="0070C0"/>
              </a:solidFill>
            </a:endParaRPr>
          </a:p>
          <a:p>
            <a:r>
              <a:rPr lang="en-GB" sz="1000" dirty="0">
                <a:solidFill>
                  <a:srgbClr val="0070C0"/>
                </a:solidFill>
              </a:rPr>
              <a:t>Lothian Buses and Police Scotland will once again be carrying out joint patrols targeting anti-social behaviour on board and surrounding local bus routes.</a:t>
            </a:r>
          </a:p>
          <a:p>
            <a:endParaRPr lang="en-GB" sz="1000" dirty="0">
              <a:solidFill>
                <a:srgbClr val="0070C0"/>
              </a:solidFill>
            </a:endParaRPr>
          </a:p>
          <a:p>
            <a:r>
              <a:rPr lang="en-GB" sz="1000" dirty="0">
                <a:solidFill>
                  <a:srgbClr val="0070C0"/>
                </a:solidFill>
              </a:rPr>
              <a:t>Officers will be working directly with Lothian Buses controllers and supervisors targeting known trouble spots and responding quickly to any reported incidents. </a:t>
            </a:r>
          </a:p>
          <a:p>
            <a:endParaRPr lang="en-GB" sz="1000" dirty="0">
              <a:solidFill>
                <a:srgbClr val="0070C0"/>
              </a:solidFill>
            </a:endParaRPr>
          </a:p>
        </p:txBody>
      </p:sp>
      <p:sp>
        <p:nvSpPr>
          <p:cNvPr id="12" name="TextBox 11"/>
          <p:cNvSpPr txBox="1"/>
          <p:nvPr/>
        </p:nvSpPr>
        <p:spPr>
          <a:xfrm>
            <a:off x="8153400" y="1646238"/>
            <a:ext cx="3200400" cy="1754326"/>
          </a:xfrm>
          <a:prstGeom prst="rect">
            <a:avLst/>
          </a:prstGeom>
          <a:noFill/>
          <a:ln w="28575">
            <a:solidFill>
              <a:schemeClr val="accent1"/>
            </a:solidFill>
          </a:ln>
        </p:spPr>
        <p:txBody>
          <a:bodyPr wrap="square" rtlCol="0">
            <a:spAutoFit/>
          </a:bodyPr>
          <a:lstStyle/>
          <a:p>
            <a:r>
              <a:rPr lang="en-GB" dirty="0">
                <a:solidFill>
                  <a:srgbClr val="0070C0"/>
                </a:solidFill>
              </a:rPr>
              <a:t>Night Time Economy</a:t>
            </a:r>
          </a:p>
          <a:p>
            <a:endParaRPr lang="en-GB" sz="1000" dirty="0">
              <a:solidFill>
                <a:srgbClr val="0070C0"/>
              </a:solidFill>
            </a:endParaRPr>
          </a:p>
          <a:p>
            <a:r>
              <a:rPr lang="en-GB" sz="1000" dirty="0">
                <a:solidFill>
                  <a:srgbClr val="0070C0"/>
                </a:solidFill>
              </a:rPr>
              <a:t>Since the closure of </a:t>
            </a:r>
            <a:r>
              <a:rPr lang="en-GB" sz="1000" dirty="0" err="1">
                <a:solidFill>
                  <a:srgbClr val="0070C0"/>
                </a:solidFill>
              </a:rPr>
              <a:t>Atik</a:t>
            </a:r>
            <a:r>
              <a:rPr lang="en-GB" sz="1000" dirty="0">
                <a:solidFill>
                  <a:srgbClr val="0070C0"/>
                </a:solidFill>
              </a:rPr>
              <a:t> nightclub (and Silk nightclub some time previously) there have been fewer late night incidents reported in the </a:t>
            </a:r>
            <a:r>
              <a:rPr lang="en-GB" sz="1000" dirty="0" err="1">
                <a:solidFill>
                  <a:srgbClr val="0070C0"/>
                </a:solidFill>
              </a:rPr>
              <a:t>Tollcross</a:t>
            </a:r>
            <a:r>
              <a:rPr lang="en-GB" sz="1000" dirty="0">
                <a:solidFill>
                  <a:srgbClr val="0070C0"/>
                </a:solidFill>
              </a:rPr>
              <a:t> area.</a:t>
            </a:r>
          </a:p>
          <a:p>
            <a:endParaRPr lang="en-GB" sz="1000" dirty="0">
              <a:solidFill>
                <a:srgbClr val="0070C0"/>
              </a:solidFill>
            </a:endParaRPr>
          </a:p>
          <a:p>
            <a:r>
              <a:rPr lang="en-GB" sz="1000" dirty="0">
                <a:solidFill>
                  <a:srgbClr val="0070C0"/>
                </a:solidFill>
              </a:rPr>
              <a:t>Police Scotland will continue to run Operation Night Guard on Friday and Saturday nights across the city centre . </a:t>
            </a:r>
          </a:p>
          <a:p>
            <a:endParaRPr lang="en-GB" sz="1000" dirty="0">
              <a:solidFill>
                <a:srgbClr val="0070C0"/>
              </a:solidFill>
            </a:endParaRPr>
          </a:p>
        </p:txBody>
      </p:sp>
      <p:sp>
        <p:nvSpPr>
          <p:cNvPr id="15" name="TextBox 14"/>
          <p:cNvSpPr txBox="1"/>
          <p:nvPr/>
        </p:nvSpPr>
        <p:spPr>
          <a:xfrm>
            <a:off x="833215" y="1650433"/>
            <a:ext cx="3200400" cy="3447098"/>
          </a:xfrm>
          <a:prstGeom prst="rect">
            <a:avLst/>
          </a:prstGeom>
          <a:noFill/>
          <a:ln w="28575">
            <a:solidFill>
              <a:schemeClr val="accent1"/>
            </a:solidFill>
          </a:ln>
        </p:spPr>
        <p:txBody>
          <a:bodyPr wrap="square" rtlCol="0">
            <a:spAutoFit/>
          </a:bodyPr>
          <a:lstStyle/>
          <a:p>
            <a:r>
              <a:rPr lang="en-GB" dirty="0">
                <a:solidFill>
                  <a:srgbClr val="0070C0"/>
                </a:solidFill>
              </a:rPr>
              <a:t>Bonfire Night 2023</a:t>
            </a:r>
          </a:p>
          <a:p>
            <a:endParaRPr lang="en-GB" sz="1000" dirty="0">
              <a:solidFill>
                <a:srgbClr val="0070C0"/>
              </a:solidFill>
            </a:endParaRPr>
          </a:p>
          <a:p>
            <a:r>
              <a:rPr lang="en-GB" sz="1000" dirty="0">
                <a:solidFill>
                  <a:schemeClr val="accent5"/>
                </a:solidFill>
              </a:rPr>
              <a:t>Police Scotland are actively engaging with the city council, the Scottish Fire &amp; Rescue Service and local community leaders to ensure a safe and enjoyable celebration for all residents.</a:t>
            </a:r>
          </a:p>
          <a:p>
            <a:endParaRPr lang="en-GB" sz="1000" dirty="0">
              <a:solidFill>
                <a:schemeClr val="accent5"/>
              </a:solidFill>
            </a:endParaRPr>
          </a:p>
          <a:p>
            <a:r>
              <a:rPr lang="en-GB" sz="1000" dirty="0">
                <a:solidFill>
                  <a:schemeClr val="accent5"/>
                </a:solidFill>
              </a:rPr>
              <a:t>Our strategy includes increased patrols, heightened visibility in known hotspots and engagement with community groups to promote responsible conduct.</a:t>
            </a:r>
          </a:p>
          <a:p>
            <a:endParaRPr lang="en-GB" sz="1000" dirty="0">
              <a:solidFill>
                <a:schemeClr val="accent5"/>
              </a:solidFill>
            </a:endParaRPr>
          </a:p>
          <a:p>
            <a:r>
              <a:rPr lang="en-GB" sz="1000" dirty="0">
                <a:solidFill>
                  <a:schemeClr val="accent5"/>
                </a:solidFill>
              </a:rPr>
              <a:t>Our School Link Officers will also collaborate with local schools to educate young people about the dangers of irresponsible use of fireworks and anti-social behaviour.</a:t>
            </a:r>
          </a:p>
          <a:p>
            <a:endParaRPr lang="en-GB" sz="1000" dirty="0">
              <a:solidFill>
                <a:schemeClr val="accent5"/>
              </a:solidFill>
            </a:endParaRPr>
          </a:p>
          <a:p>
            <a:r>
              <a:rPr lang="en-GB" sz="1000" dirty="0">
                <a:solidFill>
                  <a:schemeClr val="accent5"/>
                </a:solidFill>
              </a:rPr>
              <a:t>By working together, Police Scotland and our partner agencies aim to create a safe and enjoyable environment for local to enjoy the festivities, whilst minimising the disruption caused by a minority indulging in anti-social behaviour.</a:t>
            </a:r>
          </a:p>
        </p:txBody>
      </p:sp>
      <p:sp>
        <p:nvSpPr>
          <p:cNvPr id="10" name="TextBox 9"/>
          <p:cNvSpPr txBox="1"/>
          <p:nvPr/>
        </p:nvSpPr>
        <p:spPr>
          <a:xfrm>
            <a:off x="4495799" y="3650981"/>
            <a:ext cx="6858000" cy="1446550"/>
          </a:xfrm>
          <a:prstGeom prst="rect">
            <a:avLst/>
          </a:prstGeom>
          <a:noFill/>
          <a:ln w="28575">
            <a:solidFill>
              <a:schemeClr val="accent1"/>
            </a:solidFill>
          </a:ln>
        </p:spPr>
        <p:txBody>
          <a:bodyPr wrap="square" rtlCol="0">
            <a:spAutoFit/>
          </a:bodyPr>
          <a:lstStyle/>
          <a:p>
            <a:r>
              <a:rPr lang="en-GB" dirty="0">
                <a:solidFill>
                  <a:srgbClr val="0070C0"/>
                </a:solidFill>
              </a:rPr>
              <a:t>Youth Disorder in the </a:t>
            </a:r>
            <a:r>
              <a:rPr lang="en-GB" dirty="0" err="1">
                <a:solidFill>
                  <a:srgbClr val="0070C0"/>
                </a:solidFill>
              </a:rPr>
              <a:t>Tollcross</a:t>
            </a:r>
            <a:r>
              <a:rPr lang="en-GB" dirty="0">
                <a:solidFill>
                  <a:srgbClr val="0070C0"/>
                </a:solidFill>
              </a:rPr>
              <a:t> Area</a:t>
            </a:r>
          </a:p>
          <a:p>
            <a:endParaRPr lang="en-GB" sz="1000" dirty="0">
              <a:solidFill>
                <a:srgbClr val="0070C0"/>
              </a:solidFill>
            </a:endParaRPr>
          </a:p>
          <a:p>
            <a:r>
              <a:rPr lang="en-GB" sz="1000" dirty="0">
                <a:solidFill>
                  <a:srgbClr val="0070C0"/>
                </a:solidFill>
              </a:rPr>
              <a:t>Police are aware of the difficulties caused by youth disorder around the Lothian Road, Earl Grey Street and Meadows areas. Local officers have been conducting regular patrols in these areas and linking in with businesses to provide reassurance and crime prevention advice.</a:t>
            </a:r>
          </a:p>
          <a:p>
            <a:endParaRPr lang="en-GB" sz="1000" dirty="0">
              <a:solidFill>
                <a:srgbClr val="0070C0"/>
              </a:solidFill>
            </a:endParaRPr>
          </a:p>
          <a:p>
            <a:r>
              <a:rPr lang="en-GB" sz="1000" dirty="0">
                <a:solidFill>
                  <a:srgbClr val="0070C0"/>
                </a:solidFill>
              </a:rPr>
              <a:t>A number of youths have been identified for a string of offences. Due to their age, reports have been sent to the Scottish Children’s Reporter Administration (SCRA), as per the current Scottish Government policy.</a:t>
            </a:r>
          </a:p>
        </p:txBody>
      </p:sp>
      <p:sp>
        <p:nvSpPr>
          <p:cNvPr id="8" name="TextBox 7"/>
          <p:cNvSpPr txBox="1"/>
          <p:nvPr/>
        </p:nvSpPr>
        <p:spPr>
          <a:xfrm>
            <a:off x="833215" y="5225846"/>
            <a:ext cx="10520584" cy="1138773"/>
          </a:xfrm>
          <a:prstGeom prst="rect">
            <a:avLst/>
          </a:prstGeom>
          <a:noFill/>
          <a:ln w="28575">
            <a:solidFill>
              <a:schemeClr val="accent1"/>
            </a:solidFill>
          </a:ln>
        </p:spPr>
        <p:txBody>
          <a:bodyPr wrap="square" rtlCol="0">
            <a:spAutoFit/>
          </a:bodyPr>
          <a:lstStyle/>
          <a:p>
            <a:r>
              <a:rPr lang="en-GB" dirty="0">
                <a:solidFill>
                  <a:srgbClr val="0070C0"/>
                </a:solidFill>
              </a:rPr>
              <a:t>Your Policing Survey</a:t>
            </a:r>
          </a:p>
          <a:p>
            <a:endParaRPr lang="en-GB" sz="1000" dirty="0">
              <a:solidFill>
                <a:srgbClr val="0070C0"/>
              </a:solidFill>
            </a:endParaRPr>
          </a:p>
          <a:p>
            <a:r>
              <a:rPr lang="en-GB" sz="1000" dirty="0">
                <a:solidFill>
                  <a:srgbClr val="0070C0"/>
                </a:solidFill>
              </a:rPr>
              <a:t>We recognise the importance of understanding the views and priorities of Scotland's diverse communities. This survey is for you to tell us your views and experience of your police service. Responses are analysed weekly to help shape how we do things. Let us know what we’re getting right and what we can do better.</a:t>
            </a:r>
          </a:p>
          <a:p>
            <a:endParaRPr lang="en-GB" sz="1000" dirty="0">
              <a:solidFill>
                <a:srgbClr val="0070C0"/>
              </a:solidFill>
            </a:endParaRPr>
          </a:p>
          <a:p>
            <a:r>
              <a:rPr lang="en-GB" sz="1000" dirty="0">
                <a:solidFill>
                  <a:srgbClr val="0070C0"/>
                </a:solidFill>
              </a:rPr>
              <a:t>The survey can be found online at - </a:t>
            </a:r>
            <a:r>
              <a:rPr lang="en-GB" sz="1000" dirty="0">
                <a:solidFill>
                  <a:schemeClr val="accent5"/>
                </a:solidFill>
              </a:rPr>
              <a:t>www.scotland.police.uk/about-us/how-we-do-it/research-and-insights/your-police/</a:t>
            </a:r>
          </a:p>
        </p:txBody>
      </p:sp>
    </p:spTree>
    <p:extLst>
      <p:ext uri="{BB962C8B-B14F-4D97-AF65-F5344CB8AC3E}">
        <p14:creationId xmlns:p14="http://schemas.microsoft.com/office/powerpoint/2010/main" val="4194204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452" y="1097809"/>
            <a:ext cx="10515600" cy="825274"/>
          </a:xfrm>
        </p:spPr>
        <p:txBody>
          <a:bodyPr>
            <a:normAutofit/>
          </a:bodyPr>
          <a:lstStyle/>
          <a:p>
            <a:r>
              <a:rPr lang="en-GB" dirty="0">
                <a:solidFill>
                  <a:schemeClr val="accent1">
                    <a:lumMod val="50000"/>
                  </a:schemeClr>
                </a:solidFill>
              </a:rPr>
              <a:t> </a:t>
            </a:r>
            <a:r>
              <a:rPr lang="en-GB" dirty="0">
                <a:solidFill>
                  <a:srgbClr val="0070C0"/>
                </a:solidFill>
              </a:rPr>
              <a:t>Useful contacts</a:t>
            </a:r>
          </a:p>
        </p:txBody>
      </p:sp>
      <p:sp>
        <p:nvSpPr>
          <p:cNvPr id="5" name="Content Placeholder 4"/>
          <p:cNvSpPr>
            <a:spLocks noGrp="1"/>
          </p:cNvSpPr>
          <p:nvPr>
            <p:ph sz="half" idx="13"/>
          </p:nvPr>
        </p:nvSpPr>
        <p:spPr>
          <a:xfrm>
            <a:off x="572567" y="2033668"/>
            <a:ext cx="6674267" cy="3647922"/>
          </a:xfrm>
          <a:solidFill>
            <a:schemeClr val="bg1"/>
          </a:solidFill>
          <a:ln w="28575">
            <a:solidFill>
              <a:schemeClr val="accent1"/>
            </a:solidFill>
          </a:ln>
        </p:spPr>
        <p:txBody>
          <a:bodyPr>
            <a:noAutofit/>
          </a:bodyPr>
          <a:lstStyle/>
          <a:p>
            <a:pPr marL="0" indent="0">
              <a:buNone/>
            </a:pPr>
            <a:endParaRPr lang="en-GB" sz="2000" dirty="0"/>
          </a:p>
          <a:p>
            <a:pPr marL="0" indent="0">
              <a:buNone/>
            </a:pPr>
            <a:r>
              <a:rPr lang="en-GB" sz="1800" dirty="0">
                <a:solidFill>
                  <a:srgbClr val="0070C0"/>
                </a:solidFill>
              </a:rPr>
              <a:t>For criminal matters, please contact </a:t>
            </a:r>
            <a:r>
              <a:rPr lang="en-GB" sz="1800" b="1" dirty="0">
                <a:solidFill>
                  <a:srgbClr val="0070C0"/>
                </a:solidFill>
              </a:rPr>
              <a:t>Police Scotland </a:t>
            </a:r>
          </a:p>
          <a:p>
            <a:r>
              <a:rPr lang="en-GB" sz="1800" dirty="0">
                <a:solidFill>
                  <a:srgbClr val="0070C0"/>
                </a:solidFill>
              </a:rPr>
              <a:t>By calling </a:t>
            </a:r>
            <a:r>
              <a:rPr lang="en-GB" sz="1800" b="1" dirty="0">
                <a:solidFill>
                  <a:srgbClr val="0070C0"/>
                </a:solidFill>
              </a:rPr>
              <a:t>101</a:t>
            </a:r>
            <a:r>
              <a:rPr lang="en-GB" sz="1800" dirty="0">
                <a:solidFill>
                  <a:srgbClr val="0070C0"/>
                </a:solidFill>
              </a:rPr>
              <a:t> or </a:t>
            </a:r>
            <a:r>
              <a:rPr lang="en-GB" sz="1800" b="1" dirty="0">
                <a:solidFill>
                  <a:srgbClr val="0070C0"/>
                </a:solidFill>
              </a:rPr>
              <a:t>999</a:t>
            </a:r>
            <a:r>
              <a:rPr lang="en-GB" sz="1800" dirty="0">
                <a:solidFill>
                  <a:srgbClr val="0070C0"/>
                </a:solidFill>
              </a:rPr>
              <a:t> in an emergency</a:t>
            </a:r>
          </a:p>
          <a:p>
            <a:r>
              <a:rPr lang="en-GB" sz="1800" dirty="0">
                <a:solidFill>
                  <a:srgbClr val="0070C0"/>
                </a:solidFill>
              </a:rPr>
              <a:t>By emailing </a:t>
            </a:r>
            <a:r>
              <a:rPr lang="en-GB" sz="1800" b="1" dirty="0">
                <a:solidFill>
                  <a:srgbClr val="0070C0"/>
                </a:solidFill>
              </a:rPr>
              <a:t>contactus@scotland.police.uk</a:t>
            </a:r>
          </a:p>
          <a:p>
            <a:r>
              <a:rPr lang="en-GB" sz="1800" dirty="0">
                <a:solidFill>
                  <a:srgbClr val="0070C0"/>
                </a:solidFill>
              </a:rPr>
              <a:t>Online at </a:t>
            </a:r>
            <a:r>
              <a:rPr lang="en-GB" sz="1800" b="1" dirty="0">
                <a:solidFill>
                  <a:srgbClr val="0070C0"/>
                </a:solidFill>
              </a:rPr>
              <a:t>www.scotland.police.uk/secureforms/contact/ </a:t>
            </a:r>
          </a:p>
          <a:p>
            <a:pPr marL="0" indent="0">
              <a:buNone/>
            </a:pPr>
            <a:endParaRPr lang="en-GB" sz="1800" dirty="0">
              <a:solidFill>
                <a:srgbClr val="0070C0"/>
              </a:solidFill>
            </a:endParaRPr>
          </a:p>
          <a:p>
            <a:pPr marL="0" indent="0">
              <a:buNone/>
            </a:pPr>
            <a:r>
              <a:rPr lang="en-GB" sz="1800" dirty="0">
                <a:solidFill>
                  <a:srgbClr val="0070C0"/>
                </a:solidFill>
              </a:rPr>
              <a:t>For anonymous reports, contact </a:t>
            </a:r>
            <a:r>
              <a:rPr lang="en-GB" sz="1800" b="1" dirty="0" err="1">
                <a:solidFill>
                  <a:srgbClr val="0070C0"/>
                </a:solidFill>
              </a:rPr>
              <a:t>Crimestoppers</a:t>
            </a:r>
            <a:r>
              <a:rPr lang="en-GB" sz="1800" dirty="0">
                <a:solidFill>
                  <a:srgbClr val="0070C0"/>
                </a:solidFill>
              </a:rPr>
              <a:t>:</a:t>
            </a:r>
          </a:p>
          <a:p>
            <a:r>
              <a:rPr lang="en-GB" sz="1800" dirty="0">
                <a:solidFill>
                  <a:srgbClr val="0070C0"/>
                </a:solidFill>
              </a:rPr>
              <a:t>By calling </a:t>
            </a:r>
            <a:r>
              <a:rPr lang="en-GB" sz="1800" b="1" dirty="0">
                <a:solidFill>
                  <a:srgbClr val="0070C0"/>
                </a:solidFill>
              </a:rPr>
              <a:t>0800 555 111</a:t>
            </a:r>
          </a:p>
          <a:p>
            <a:r>
              <a:rPr lang="en-GB" sz="1800" dirty="0">
                <a:solidFill>
                  <a:srgbClr val="0070C0"/>
                </a:solidFill>
              </a:rPr>
              <a:t>Online at </a:t>
            </a:r>
            <a:r>
              <a:rPr lang="en-GB" sz="1800" b="1" dirty="0">
                <a:solidFill>
                  <a:srgbClr val="0070C0"/>
                </a:solidFill>
              </a:rPr>
              <a:t>www.crimestoppers-uk.org</a:t>
            </a:r>
          </a:p>
          <a:p>
            <a:pPr marL="0" indent="0">
              <a:buNone/>
            </a:pPr>
            <a:endParaRPr lang="en-GB" sz="2000" dirty="0"/>
          </a:p>
          <a:p>
            <a:endParaRPr lang="en-GB" sz="2000" dirty="0">
              <a:solidFill>
                <a:srgbClr val="FF0000"/>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1373" y="2064449"/>
            <a:ext cx="384849" cy="39203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3064" y="3734263"/>
            <a:ext cx="384849" cy="39203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1373" y="2442348"/>
            <a:ext cx="345975" cy="35243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1373" y="4131343"/>
            <a:ext cx="345975" cy="352436"/>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69863" y="2826654"/>
            <a:ext cx="367871" cy="374741"/>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27371" y="4496468"/>
            <a:ext cx="367871" cy="374741"/>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7657" y="5438033"/>
            <a:ext cx="384849" cy="392038"/>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50426" y="5905840"/>
            <a:ext cx="367871" cy="374741"/>
          </a:xfrm>
          <a:prstGeom prst="rect">
            <a:avLst/>
          </a:prstGeom>
        </p:spPr>
      </p:pic>
      <p:sp>
        <p:nvSpPr>
          <p:cNvPr id="18" name="Content Placeholder 5"/>
          <p:cNvSpPr>
            <a:spLocks noGrp="1"/>
          </p:cNvSpPr>
          <p:nvPr>
            <p:ph sz="half" idx="4294967295"/>
          </p:nvPr>
        </p:nvSpPr>
        <p:spPr>
          <a:xfrm>
            <a:off x="7649383" y="1222048"/>
            <a:ext cx="3845859" cy="4760007"/>
          </a:xfrm>
          <a:ln w="28575">
            <a:solidFill>
              <a:schemeClr val="accent1"/>
            </a:solidFill>
          </a:ln>
        </p:spPr>
        <p:txBody>
          <a:bodyPr>
            <a:noAutofit/>
          </a:bodyPr>
          <a:lstStyle/>
          <a:p>
            <a:pPr marL="0" indent="0">
              <a:buNone/>
            </a:pPr>
            <a:endParaRPr lang="en-GB" sz="1800" b="1" dirty="0">
              <a:solidFill>
                <a:schemeClr val="tx2"/>
              </a:solidFill>
            </a:endParaRPr>
          </a:p>
          <a:p>
            <a:pPr marL="0" indent="0">
              <a:buNone/>
            </a:pPr>
            <a:r>
              <a:rPr lang="en-GB" sz="1800" b="1" dirty="0">
                <a:solidFill>
                  <a:srgbClr val="0070C0"/>
                </a:solidFill>
              </a:rPr>
              <a:t>Local Area Commander: </a:t>
            </a:r>
          </a:p>
          <a:p>
            <a:pPr marL="0" indent="0">
              <a:buNone/>
            </a:pPr>
            <a:r>
              <a:rPr lang="en-GB" sz="1800" dirty="0">
                <a:solidFill>
                  <a:srgbClr val="0070C0"/>
                </a:solidFill>
              </a:rPr>
              <a:t>Chief Inspector Murray Tait</a:t>
            </a:r>
          </a:p>
          <a:p>
            <a:pPr marL="0" indent="0">
              <a:buNone/>
            </a:pPr>
            <a:endParaRPr lang="en-GB" sz="1800" b="1" dirty="0">
              <a:solidFill>
                <a:srgbClr val="0070C0"/>
              </a:solidFill>
            </a:endParaRPr>
          </a:p>
          <a:p>
            <a:pPr marL="0" indent="0">
              <a:buNone/>
            </a:pPr>
            <a:r>
              <a:rPr lang="en-GB" sz="1800" b="1" dirty="0">
                <a:solidFill>
                  <a:srgbClr val="0070C0"/>
                </a:solidFill>
              </a:rPr>
              <a:t>City Centre Community Policing Team - West End Police Station:</a:t>
            </a:r>
          </a:p>
          <a:p>
            <a:pPr marL="0" indent="0">
              <a:buNone/>
            </a:pPr>
            <a:r>
              <a:rPr lang="en-GB" sz="1800" dirty="0">
                <a:solidFill>
                  <a:srgbClr val="0070C0"/>
                </a:solidFill>
              </a:rPr>
              <a:t>Inspector David Duthie</a:t>
            </a:r>
          </a:p>
          <a:p>
            <a:pPr marL="0" indent="0">
              <a:buNone/>
            </a:pPr>
            <a:r>
              <a:rPr lang="en-GB" sz="1800" dirty="0">
                <a:solidFill>
                  <a:srgbClr val="0070C0"/>
                </a:solidFill>
              </a:rPr>
              <a:t>Sergeant Emma McNaughton</a:t>
            </a:r>
          </a:p>
          <a:p>
            <a:pPr marL="0" indent="0">
              <a:buNone/>
            </a:pPr>
            <a:r>
              <a:rPr lang="en-GB" sz="1800" dirty="0">
                <a:solidFill>
                  <a:srgbClr val="0070C0"/>
                </a:solidFill>
              </a:rPr>
              <a:t>Sergeant Cameron Walker</a:t>
            </a:r>
          </a:p>
          <a:p>
            <a:pPr marL="0" indent="0">
              <a:buNone/>
            </a:pPr>
            <a:endParaRPr lang="en-GB" sz="1800" b="1" dirty="0">
              <a:solidFill>
                <a:srgbClr val="0070C0"/>
              </a:solidFill>
            </a:endParaRPr>
          </a:p>
          <a:p>
            <a:pPr marL="0" indent="0">
              <a:buNone/>
            </a:pPr>
            <a:r>
              <a:rPr lang="en-GB" sz="1800" b="1" dirty="0">
                <a:solidFill>
                  <a:srgbClr val="0070C0"/>
                </a:solidFill>
              </a:rPr>
              <a:t>Plus six officers allocated to community issues in Edinburgh’s City Centre.</a:t>
            </a:r>
          </a:p>
        </p:txBody>
      </p:sp>
      <p:sp>
        <p:nvSpPr>
          <p:cNvPr id="7" name="Footer Placeholder 6"/>
          <p:cNvSpPr>
            <a:spLocks noGrp="1"/>
          </p:cNvSpPr>
          <p:nvPr>
            <p:ph type="ftr" sz="quarter" idx="11"/>
          </p:nvPr>
        </p:nvSpPr>
        <p:spPr/>
        <p:txBody>
          <a:bodyPr/>
          <a:lstStyle/>
          <a:p>
            <a:r>
              <a:rPr lang="en-US">
                <a:solidFill>
                  <a:prstClr val="black">
                    <a:tint val="75000"/>
                  </a:prstClr>
                </a:solidFill>
              </a:rPr>
              <a:t>
OFFICIAL</a:t>
            </a:r>
            <a:endParaRPr lang="en-US" dirty="0">
              <a:solidFill>
                <a:prstClr val="black">
                  <a:tint val="75000"/>
                </a:prstClr>
              </a:solidFill>
            </a:endParaRPr>
          </a:p>
        </p:txBody>
      </p:sp>
    </p:spTree>
    <p:extLst>
      <p:ext uri="{BB962C8B-B14F-4D97-AF65-F5344CB8AC3E}">
        <p14:creationId xmlns:p14="http://schemas.microsoft.com/office/powerpoint/2010/main" val="2134045493"/>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20596</TotalTime>
  <Words>530</Words>
  <Application>Microsoft Office PowerPoint</Application>
  <PresentationFormat>Widescreen</PresentationFormat>
  <Paragraphs>65</Paragraphs>
  <Slides>3</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vt:i4>
      </vt:variant>
    </vt:vector>
  </HeadingPairs>
  <TitlesOfParts>
    <vt:vector size="8" baseType="lpstr">
      <vt:lpstr>Arial</vt:lpstr>
      <vt:lpstr>Calibri</vt:lpstr>
      <vt:lpstr>Times New Roman</vt:lpstr>
      <vt:lpstr>Office Theme</vt:lpstr>
      <vt:lpstr>2_Office Theme</vt:lpstr>
      <vt:lpstr>Tollcross Community Council Newsletter</vt:lpstr>
      <vt:lpstr>News and Updates</vt:lpstr>
      <vt:lpstr> Useful contacts</vt:lpstr>
    </vt:vector>
  </TitlesOfParts>
  <Company>Police Scotland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 Arron Stewart</dc:creator>
  <cp:lastModifiedBy>Paul Beswick</cp:lastModifiedBy>
  <cp:revision>524</cp:revision>
  <cp:lastPrinted>2023-09-12T17:01:55Z</cp:lastPrinted>
  <dcterms:created xsi:type="dcterms:W3CDTF">2019-12-09T14:58:38Z</dcterms:created>
  <dcterms:modified xsi:type="dcterms:W3CDTF">2023-10-23T19:37:05Z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Name">
    <vt:lpwstr>OFFICIAL</vt:lpwstr>
  </property>
  <property fmtid="{D5CDD505-2E9C-101B-9397-08002B2CF9AE}" pid="3" name="ClassificationMarking">
    <vt:lpwstr>OFFICIAL</vt:lpwstr>
  </property>
  <property fmtid="{D5CDD505-2E9C-101B-9397-08002B2CF9AE}" pid="4" name="ClassificationMadeBy">
    <vt:lpwstr>SPNET\1959626</vt:lpwstr>
  </property>
  <property fmtid="{D5CDD505-2E9C-101B-9397-08002B2CF9AE}" pid="5" name="ClassificationMadeExternally">
    <vt:lpwstr>No</vt:lpwstr>
  </property>
  <property fmtid="{D5CDD505-2E9C-101B-9397-08002B2CF9AE}" pid="6" name="ClassificationMadeOn">
    <vt:filetime>2020-06-03T14:33:56Z</vt:filetime>
  </property>
</Properties>
</file>