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273" r:id="rId3"/>
    <p:sldId id="270" r:id="rId4"/>
    <p:sldId id="272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385386"/>
    <a:srgbClr val="701931"/>
    <a:srgbClr val="F7BFAD"/>
    <a:srgbClr val="DA1A32"/>
    <a:srgbClr val="4B1322"/>
    <a:srgbClr val="EAEFF7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087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OFFICIAL
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64F8-5E1B-4005-8E2A-88095A593688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OFFICIAL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611F-2B59-466C-9D7E-2052E5F070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489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OFFICIAL
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B979-C896-42B4-9893-4B0BCDCE96AE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OFFICIAL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4BABA-E043-4E76-BD6C-7C3A77075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4419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OFFICIAL
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
OFFICIAL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BABA-E043-4E76-BD6C-7C3A7707515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5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OFFICIAL
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
OFFICIAL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BABA-E043-4E76-BD6C-7C3A7707515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2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OFFICIAL
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
OFFICIAL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BABA-E043-4E76-BD6C-7C3A7707515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7" y="0"/>
            <a:ext cx="1219661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6" y="7899"/>
            <a:ext cx="4800571" cy="6392899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 flipV="1">
            <a:off x="6539697" y="-8173"/>
            <a:ext cx="5658360" cy="1832786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BD2DE8B-9AEB-1C45-B84D-25F892E03C9C}"/>
              </a:ext>
            </a:extLst>
          </p:cNvPr>
          <p:cNvSpPr/>
          <p:nvPr userDrawn="1"/>
        </p:nvSpPr>
        <p:spPr>
          <a:xfrm>
            <a:off x="0" y="6408971"/>
            <a:ext cx="12192000" cy="4572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080A2E8-3AF4-C646-89B7-AD4BABBCB19B}"/>
              </a:ext>
            </a:extLst>
          </p:cNvPr>
          <p:cNvSpPr/>
          <p:nvPr userDrawn="1"/>
        </p:nvSpPr>
        <p:spPr>
          <a:xfrm>
            <a:off x="0" y="6406282"/>
            <a:ext cx="12192000" cy="14330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/>
          <p:cNvGrpSpPr/>
          <p:nvPr userDrawn="1"/>
        </p:nvGrpSpPr>
        <p:grpSpPr>
          <a:xfrm flipV="1">
            <a:off x="6829424" y="0"/>
            <a:ext cx="5374011" cy="6414750"/>
            <a:chOff x="5130830" y="-8468"/>
            <a:chExt cx="4030508" cy="6874935"/>
          </a:xfrm>
        </p:grpSpPr>
        <p:cxnSp>
          <p:nvCxnSpPr>
            <p:cNvPr id="13" name="Straight Connector 12" hidden="1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 hidden="1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 hidden="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 hidden="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5">
                <a:alpha val="3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808891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8063218" y="489686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F6ACEEC-F7FD-9648-8DA2-5B74EDFE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2" y="1584578"/>
            <a:ext cx="4673949" cy="107037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1850" y="2655652"/>
            <a:ext cx="5627067" cy="138153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84393"/>
            <a:ext cx="5627067" cy="16719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7165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8348-4BEC-42EF-A0DE-1D1BBFFB5F13}" type="datetimeFigureOut">
              <a:rPr lang="en-GB" smtClean="0"/>
              <a:t>22/09/2023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176-BAE2-421D-9339-6FEC9D3307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9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2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2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7" y="0"/>
            <a:ext cx="1219661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7" y="208746"/>
            <a:ext cx="4524956" cy="6424162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 flipV="1">
            <a:off x="6539697" y="-8173"/>
            <a:ext cx="5658360" cy="1832786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D2DE8B-9AEB-1C45-B84D-25F892E03C9C}"/>
              </a:ext>
            </a:extLst>
          </p:cNvPr>
          <p:cNvSpPr/>
          <p:nvPr userDrawn="1"/>
        </p:nvSpPr>
        <p:spPr>
          <a:xfrm>
            <a:off x="0" y="6408971"/>
            <a:ext cx="12192000" cy="4572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80A2E8-3AF4-C646-89B7-AD4BABBCB19B}"/>
              </a:ext>
            </a:extLst>
          </p:cNvPr>
          <p:cNvSpPr/>
          <p:nvPr userDrawn="1"/>
        </p:nvSpPr>
        <p:spPr>
          <a:xfrm>
            <a:off x="0" y="6406282"/>
            <a:ext cx="12192000" cy="14330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 flipV="1">
            <a:off x="6829424" y="0"/>
            <a:ext cx="5374011" cy="6414750"/>
            <a:chOff x="5130830" y="-8468"/>
            <a:chExt cx="4030508" cy="6874935"/>
          </a:xfrm>
        </p:grpSpPr>
        <p:cxnSp>
          <p:nvCxnSpPr>
            <p:cNvPr id="13" name="Straight Connector 12" hidden="1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 hidden="1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 hidden="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 hidden="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5">
                <a:alpha val="3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5">
                <a:lumMod val="5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808891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8063218" y="489686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6ACEEC-F7FD-9648-8DA2-5B74EDFE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2" y="1584578"/>
            <a:ext cx="4673949" cy="107037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1850" y="2655652"/>
            <a:ext cx="5627067" cy="138153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84393"/>
            <a:ext cx="5627067" cy="16719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7248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9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0964"/>
            <a:ext cx="10515600" cy="8252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7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0964"/>
            <a:ext cx="10515600" cy="8252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04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354286" y="1825625"/>
            <a:ext cx="32004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4"/>
          </p:nvPr>
        </p:nvSpPr>
        <p:spPr>
          <a:xfrm>
            <a:off x="7908472" y="1825625"/>
            <a:ext cx="32004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4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00100"/>
            <a:ext cx="10515600" cy="8905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9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9086"/>
            <a:ext cx="10515600" cy="8416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7" y="0"/>
            <a:ext cx="1219661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80A2E8-3AF4-C646-89B7-AD4BABBCB19B}"/>
              </a:ext>
            </a:extLst>
          </p:cNvPr>
          <p:cNvSpPr/>
          <p:nvPr userDrawn="1"/>
        </p:nvSpPr>
        <p:spPr>
          <a:xfrm>
            <a:off x="0" y="6406282"/>
            <a:ext cx="12192000" cy="14330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7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3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8348-4BEC-42EF-A0DE-1D1BBFFB5F1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176-BAE2-421D-9339-6FEC9D3307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08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05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4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0964"/>
            <a:ext cx="10515600" cy="8252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0964"/>
            <a:ext cx="10515600" cy="8252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04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354286" y="1825625"/>
            <a:ext cx="32004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4"/>
          </p:nvPr>
        </p:nvSpPr>
        <p:spPr>
          <a:xfrm>
            <a:off x="7908472" y="1825625"/>
            <a:ext cx="32004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6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00100"/>
            <a:ext cx="10515600" cy="8905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3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9086"/>
            <a:ext cx="10515600" cy="8416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7" y="0"/>
            <a:ext cx="1219661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80A2E8-3AF4-C646-89B7-AD4BABBCB19B}"/>
              </a:ext>
            </a:extLst>
          </p:cNvPr>
          <p:cNvSpPr/>
          <p:nvPr userDrawn="1"/>
        </p:nvSpPr>
        <p:spPr>
          <a:xfrm>
            <a:off x="0" y="6406282"/>
            <a:ext cx="12192000" cy="14330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71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5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OFFICIAL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CC4798-C36D-D145-A2B0-89AACA0C874B}"/>
              </a:ext>
            </a:extLst>
          </p:cNvPr>
          <p:cNvSpPr/>
          <p:nvPr userDrawn="1"/>
        </p:nvSpPr>
        <p:spPr>
          <a:xfrm>
            <a:off x="246094" y="257218"/>
            <a:ext cx="11699823" cy="5218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6FC1BA-A06C-CA49-A81E-F9818F247F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463" y="289844"/>
            <a:ext cx="1932001" cy="4424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F1EB451-6CF9-2C48-BBFF-1C9AFAA1FE11}"/>
              </a:ext>
            </a:extLst>
          </p:cNvPr>
          <p:cNvSpPr/>
          <p:nvPr userDrawn="1"/>
        </p:nvSpPr>
        <p:spPr>
          <a:xfrm>
            <a:off x="246094" y="6440804"/>
            <a:ext cx="11699823" cy="1398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40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
OFFICIAL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CC4798-C36D-D145-A2B0-89AACA0C874B}"/>
              </a:ext>
            </a:extLst>
          </p:cNvPr>
          <p:cNvSpPr/>
          <p:nvPr userDrawn="1"/>
        </p:nvSpPr>
        <p:spPr>
          <a:xfrm>
            <a:off x="246094" y="257218"/>
            <a:ext cx="11699823" cy="5218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6FC1BA-A06C-CA49-A81E-F9818F247F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463" y="289844"/>
            <a:ext cx="1932001" cy="4424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1EB451-6CF9-2C48-BBFF-1C9AFAA1FE11}"/>
              </a:ext>
            </a:extLst>
          </p:cNvPr>
          <p:cNvSpPr/>
          <p:nvPr userDrawn="1"/>
        </p:nvSpPr>
        <p:spPr>
          <a:xfrm>
            <a:off x="246094" y="6440804"/>
            <a:ext cx="11699823" cy="1398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2655652"/>
            <a:ext cx="5627067" cy="1935803"/>
          </a:xfrm>
        </p:spPr>
        <p:txBody>
          <a:bodyPr>
            <a:noAutofit/>
          </a:bodyPr>
          <a:lstStyle/>
          <a:p>
            <a:r>
              <a:rPr lang="en-GB" sz="4000" dirty="0" smtClean="0"/>
              <a:t>Tollcross Community Council Newsletter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5009745"/>
            <a:ext cx="5627067" cy="1302306"/>
          </a:xfrm>
        </p:spPr>
        <p:txBody>
          <a:bodyPr/>
          <a:lstStyle/>
          <a:p>
            <a:r>
              <a:rPr lang="en-GB" dirty="0" smtClean="0"/>
              <a:t>City Centre </a:t>
            </a:r>
            <a:r>
              <a:rPr lang="en-GB" dirty="0"/>
              <a:t>Community Policing </a:t>
            </a:r>
            <a:r>
              <a:rPr lang="en-GB" dirty="0" smtClean="0"/>
              <a:t>Team </a:t>
            </a:r>
            <a:endParaRPr lang="en-GB" dirty="0"/>
          </a:p>
          <a:p>
            <a:r>
              <a:rPr lang="en-GB" dirty="0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
OFFICIAL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News and Updates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
OFFICIAL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646238"/>
            <a:ext cx="3200400" cy="221599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Festival Season 2023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sz="1000" dirty="0" smtClean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Summer 2023 saw a number of events and festivals take place within the </a:t>
            </a:r>
            <a:r>
              <a:rPr lang="en-GB" sz="1000" dirty="0" err="1" smtClean="0">
                <a:solidFill>
                  <a:srgbClr val="0070C0"/>
                </a:solidFill>
              </a:rPr>
              <a:t>Tollcross</a:t>
            </a:r>
            <a:r>
              <a:rPr lang="en-GB" sz="1000" dirty="0" smtClean="0">
                <a:solidFill>
                  <a:srgbClr val="0070C0"/>
                </a:solidFill>
              </a:rPr>
              <a:t> area.</a:t>
            </a:r>
          </a:p>
          <a:p>
            <a:endParaRPr lang="en-GB" sz="1000" dirty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Police were in attendance at a number of events including the Meadows Festival in June, the </a:t>
            </a:r>
            <a:r>
              <a:rPr lang="en-GB" sz="1000" dirty="0" err="1" smtClean="0">
                <a:solidFill>
                  <a:srgbClr val="0070C0"/>
                </a:solidFill>
              </a:rPr>
              <a:t>Rathayatra</a:t>
            </a:r>
            <a:r>
              <a:rPr lang="en-GB" sz="1000" dirty="0" smtClean="0">
                <a:solidFill>
                  <a:srgbClr val="0070C0"/>
                </a:solidFill>
              </a:rPr>
              <a:t> Parade in July and the Fringe and Edinburgh International Festivals in August.</a:t>
            </a:r>
          </a:p>
          <a:p>
            <a:endParaRPr lang="en-GB" sz="1000" dirty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The events passed peacefully thanks to the good nature of the attendees and local residents.</a:t>
            </a:r>
            <a:endParaRPr lang="en-GB" sz="1000" dirty="0" smtClean="0">
              <a:solidFill>
                <a:prstClr val="black"/>
              </a:solidFill>
            </a:endParaRPr>
          </a:p>
          <a:p>
            <a:endParaRPr lang="en-GB" sz="1000" dirty="0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3400" y="1646238"/>
            <a:ext cx="3200400" cy="2062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Night Time Economy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sz="1000" dirty="0" smtClean="0">
              <a:solidFill>
                <a:srgbClr val="0070C0"/>
              </a:solidFill>
            </a:endParaRPr>
          </a:p>
          <a:p>
            <a:r>
              <a:rPr lang="en-GB" sz="1000" dirty="0">
                <a:solidFill>
                  <a:srgbClr val="0070C0"/>
                </a:solidFill>
              </a:rPr>
              <a:t>Police Scotland continue to run Operation Night Guard on Friday and Saturday nights, which significantly increases the number of officers patrolling the night-time economy.</a:t>
            </a:r>
          </a:p>
          <a:p>
            <a:endParaRPr lang="en-GB" sz="1000" dirty="0">
              <a:solidFill>
                <a:srgbClr val="0070C0"/>
              </a:solidFill>
            </a:endParaRPr>
          </a:p>
          <a:p>
            <a:r>
              <a:rPr lang="en-GB" sz="1000" dirty="0">
                <a:solidFill>
                  <a:srgbClr val="0070C0"/>
                </a:solidFill>
              </a:rPr>
              <a:t>Anyone charged with a crime of violence or disorder will be considered for special bail conditions banning them from entering any licensed premises within the city centre between 1800 and 0600. </a:t>
            </a:r>
          </a:p>
          <a:p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215" y="1650433"/>
            <a:ext cx="3200400" cy="37240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New Local Policing Plan 2023-2026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sz="1000" dirty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The outgoing Chief Constable, Iain Livingstone,  recently published the latest policing plan for the city of Edinburgh.</a:t>
            </a:r>
          </a:p>
          <a:p>
            <a:endParaRPr lang="en-GB" sz="1000" dirty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The policing priorities from 2023-2026 will be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Crime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Community wellbeing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Reducing drug harm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Events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Road safety</a:t>
            </a:r>
            <a:endParaRPr lang="en-GB" sz="1000" dirty="0" smtClean="0">
              <a:solidFill>
                <a:srgbClr val="0070C0"/>
              </a:solidFill>
            </a:endParaRPr>
          </a:p>
          <a:p>
            <a:endParaRPr lang="en-GB" sz="1000" dirty="0" smtClean="0">
              <a:solidFill>
                <a:prstClr val="black"/>
              </a:solidFill>
            </a:endParaRPr>
          </a:p>
          <a:p>
            <a:r>
              <a:rPr lang="en-GB" sz="1000" dirty="0" smtClean="0">
                <a:solidFill>
                  <a:schemeClr val="accent5"/>
                </a:solidFill>
              </a:rPr>
              <a:t>These priorities were set following extensive consultations with the Scottish Government, City of Edinburgh Council, local community groups and the wider public via “Your Police” surveys.</a:t>
            </a:r>
          </a:p>
          <a:p>
            <a:endParaRPr lang="en-GB" sz="1000" dirty="0">
              <a:solidFill>
                <a:schemeClr val="accent5"/>
              </a:solidFill>
            </a:endParaRPr>
          </a:p>
          <a:p>
            <a:r>
              <a:rPr lang="en-GB" sz="1000" dirty="0" smtClean="0">
                <a:solidFill>
                  <a:schemeClr val="accent5"/>
                </a:solidFill>
              </a:rPr>
              <a:t>These priorities are city-wide and will therefore apply across all of the </a:t>
            </a:r>
            <a:r>
              <a:rPr lang="en-GB" sz="1000" dirty="0" err="1" smtClean="0">
                <a:solidFill>
                  <a:schemeClr val="accent5"/>
                </a:solidFill>
              </a:rPr>
              <a:t>Tollcross</a:t>
            </a:r>
            <a:r>
              <a:rPr lang="en-GB" sz="1000" dirty="0" smtClean="0">
                <a:solidFill>
                  <a:schemeClr val="accent5"/>
                </a:solidFill>
              </a:rPr>
              <a:t> Community Council area.</a:t>
            </a:r>
          </a:p>
          <a:p>
            <a:endParaRPr lang="en-GB" sz="1000" dirty="0" smtClean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001294"/>
            <a:ext cx="6858000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Police and the Community Council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sz="1000" dirty="0" smtClean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Due to operational demands and shift patterns it is not always possible for police to be present at Community Council meetings.</a:t>
            </a:r>
            <a:endParaRPr lang="en-GB" sz="1000" dirty="0">
              <a:solidFill>
                <a:srgbClr val="0070C0"/>
              </a:solidFill>
            </a:endParaRPr>
          </a:p>
          <a:p>
            <a:endParaRPr lang="en-GB" sz="1000" dirty="0">
              <a:solidFill>
                <a:srgbClr val="0070C0"/>
              </a:solidFill>
            </a:endParaRPr>
          </a:p>
          <a:p>
            <a:r>
              <a:rPr lang="en-GB" sz="1000" dirty="0" smtClean="0">
                <a:solidFill>
                  <a:srgbClr val="0070C0"/>
                </a:solidFill>
              </a:rPr>
              <a:t>However, if any local residents have any issues they wish to discuss then they are welcome to contact the local Community Policing Team via the contact details overleaf.</a:t>
            </a:r>
            <a:endParaRPr lang="en-GB" sz="1000" dirty="0">
              <a:solidFill>
                <a:srgbClr val="0070C0"/>
              </a:solidFill>
            </a:endParaRPr>
          </a:p>
          <a:p>
            <a:endParaRPr lang="en-GB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0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52" y="1097809"/>
            <a:ext cx="10515600" cy="82527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Useful contacts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572567" y="2033668"/>
            <a:ext cx="6674267" cy="3647922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For criminal matters, please contact </a:t>
            </a:r>
            <a:r>
              <a:rPr lang="en-GB" sz="1800" b="1" dirty="0" smtClean="0">
                <a:solidFill>
                  <a:srgbClr val="0070C0"/>
                </a:solidFill>
              </a:rPr>
              <a:t>Police Scotland 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By calling </a:t>
            </a:r>
            <a:r>
              <a:rPr lang="en-GB" sz="1800" b="1" dirty="0" smtClean="0">
                <a:solidFill>
                  <a:srgbClr val="0070C0"/>
                </a:solidFill>
              </a:rPr>
              <a:t>101</a:t>
            </a:r>
            <a:r>
              <a:rPr lang="en-GB" sz="1800" dirty="0" smtClean="0">
                <a:solidFill>
                  <a:srgbClr val="0070C0"/>
                </a:solidFill>
              </a:rPr>
              <a:t> or </a:t>
            </a:r>
            <a:r>
              <a:rPr lang="en-GB" sz="1800" b="1" dirty="0" smtClean="0">
                <a:solidFill>
                  <a:srgbClr val="0070C0"/>
                </a:solidFill>
              </a:rPr>
              <a:t>999</a:t>
            </a:r>
            <a:r>
              <a:rPr lang="en-GB" sz="1800" dirty="0" smtClean="0">
                <a:solidFill>
                  <a:srgbClr val="0070C0"/>
                </a:solidFill>
              </a:rPr>
              <a:t> in an emergency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By emailing </a:t>
            </a:r>
            <a:r>
              <a:rPr lang="en-GB" sz="1800" b="1" dirty="0" smtClean="0">
                <a:solidFill>
                  <a:srgbClr val="0070C0"/>
                </a:solidFill>
              </a:rPr>
              <a:t>contactus@scotland.police.uk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Online at </a:t>
            </a:r>
            <a:r>
              <a:rPr lang="en-GB" sz="1800" b="1" dirty="0" smtClean="0">
                <a:solidFill>
                  <a:srgbClr val="0070C0"/>
                </a:solidFill>
              </a:rPr>
              <a:t>www.scotland.police.uk/secureforms/contact/ </a:t>
            </a:r>
          </a:p>
          <a:p>
            <a:pPr marL="0" indent="0">
              <a:buNone/>
            </a:pPr>
            <a:endParaRPr lang="en-GB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For </a:t>
            </a:r>
            <a:r>
              <a:rPr lang="en-GB" sz="1800" dirty="0">
                <a:solidFill>
                  <a:srgbClr val="0070C0"/>
                </a:solidFill>
              </a:rPr>
              <a:t>anonymous reports, contact </a:t>
            </a:r>
            <a:r>
              <a:rPr lang="en-GB" sz="1800" b="1" dirty="0" err="1">
                <a:solidFill>
                  <a:srgbClr val="0070C0"/>
                </a:solidFill>
              </a:rPr>
              <a:t>Crimestoppers</a:t>
            </a:r>
            <a:r>
              <a:rPr lang="en-GB" sz="1800" dirty="0">
                <a:solidFill>
                  <a:srgbClr val="0070C0"/>
                </a:solidFill>
              </a:rPr>
              <a:t>:</a:t>
            </a:r>
          </a:p>
          <a:p>
            <a:r>
              <a:rPr lang="en-GB" sz="1800" dirty="0">
                <a:solidFill>
                  <a:srgbClr val="0070C0"/>
                </a:solidFill>
              </a:rPr>
              <a:t>By calling </a:t>
            </a:r>
            <a:r>
              <a:rPr lang="en-GB" sz="1800" b="1" dirty="0">
                <a:solidFill>
                  <a:srgbClr val="0070C0"/>
                </a:solidFill>
              </a:rPr>
              <a:t>0800 </a:t>
            </a:r>
            <a:r>
              <a:rPr lang="en-GB" sz="1800" b="1" dirty="0" smtClean="0">
                <a:solidFill>
                  <a:srgbClr val="0070C0"/>
                </a:solidFill>
              </a:rPr>
              <a:t>555 111</a:t>
            </a:r>
            <a:endParaRPr lang="en-GB" sz="1800" b="1" dirty="0">
              <a:solidFill>
                <a:srgbClr val="0070C0"/>
              </a:solidFill>
            </a:endParaRPr>
          </a:p>
          <a:p>
            <a:r>
              <a:rPr lang="en-GB" sz="1800" dirty="0">
                <a:solidFill>
                  <a:srgbClr val="0070C0"/>
                </a:solidFill>
              </a:rPr>
              <a:t>Online at </a:t>
            </a:r>
            <a:r>
              <a:rPr lang="en-GB" sz="1800" b="1" dirty="0" smtClean="0">
                <a:solidFill>
                  <a:srgbClr val="0070C0"/>
                </a:solidFill>
              </a:rPr>
              <a:t>www.crimestoppers-uk.org</a:t>
            </a:r>
            <a:endParaRPr lang="en-GB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73" y="2064449"/>
            <a:ext cx="384849" cy="39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64" y="3734263"/>
            <a:ext cx="384849" cy="39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73" y="2442348"/>
            <a:ext cx="345975" cy="352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73" y="4131343"/>
            <a:ext cx="345975" cy="352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863" y="2826654"/>
            <a:ext cx="367871" cy="374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71" y="4496468"/>
            <a:ext cx="367871" cy="374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657" y="5438033"/>
            <a:ext cx="384849" cy="392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26" y="5905840"/>
            <a:ext cx="367871" cy="374741"/>
          </a:xfrm>
          <a:prstGeom prst="rect">
            <a:avLst/>
          </a:prstGeom>
        </p:spPr>
      </p:pic>
      <p:sp>
        <p:nvSpPr>
          <p:cNvPr id="18" name="Content Placeholder 5"/>
          <p:cNvSpPr>
            <a:spLocks noGrp="1"/>
          </p:cNvSpPr>
          <p:nvPr>
            <p:ph sz="half" idx="4294967295"/>
          </p:nvPr>
        </p:nvSpPr>
        <p:spPr>
          <a:xfrm>
            <a:off x="7649383" y="1222048"/>
            <a:ext cx="3845859" cy="4760007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Local Area Commander: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Chief Inspector Murray Tait</a:t>
            </a:r>
          </a:p>
          <a:p>
            <a:pPr marL="0" indent="0">
              <a:buNone/>
            </a:pPr>
            <a:endParaRPr lang="en-GB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City Centre Community Policing Team - West End Police Station: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Inspector David Duthie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Sergeant Emma McNaughton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Sergeant </a:t>
            </a:r>
            <a:r>
              <a:rPr lang="en-GB" sz="1800" dirty="0" smtClean="0">
                <a:solidFill>
                  <a:srgbClr val="0070C0"/>
                </a:solidFill>
              </a:rPr>
              <a:t>Cameron Walker</a:t>
            </a:r>
          </a:p>
          <a:p>
            <a:pPr marL="0" indent="0">
              <a:buNone/>
            </a:pPr>
            <a:endParaRPr lang="en-GB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Plus six officers allocated to community issues in Edinburgh’s City Centre.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
OFFICIAL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4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19128</TotalTime>
  <Words>374</Words>
  <Application>Microsoft Office PowerPoint</Application>
  <PresentationFormat>Widescreen</PresentationFormat>
  <Paragraphs>67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2_Office Theme</vt:lpstr>
      <vt:lpstr>Tollcross Community Council Newsletter</vt:lpstr>
      <vt:lpstr>News and Updates</vt:lpstr>
      <vt:lpstr> Useful contacts</vt:lpstr>
    </vt:vector>
  </TitlesOfParts>
  <Company>Police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Arron Stewart</dc:creator>
  <cp:lastModifiedBy>Lee, David-2</cp:lastModifiedBy>
  <cp:revision>513</cp:revision>
  <cp:lastPrinted>2023-09-12T17:01:55Z</cp:lastPrinted>
  <dcterms:created xsi:type="dcterms:W3CDTF">2019-12-09T14:58:38Z</dcterms:created>
  <dcterms:modified xsi:type="dcterms:W3CDTF">2023-09-22T12:32:00Z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OFFICIAL</vt:lpwstr>
  </property>
  <property fmtid="{D5CDD505-2E9C-101B-9397-08002B2CF9AE}" pid="3" name="ClassificationMarking">
    <vt:lpwstr>OFFICIAL</vt:lpwstr>
  </property>
  <property fmtid="{D5CDD505-2E9C-101B-9397-08002B2CF9AE}" pid="4" name="ClassificationMadeBy">
    <vt:lpwstr>SPNET\1959626</vt:lpwstr>
  </property>
  <property fmtid="{D5CDD505-2E9C-101B-9397-08002B2CF9AE}" pid="5" name="ClassificationMadeExternally">
    <vt:lpwstr>No</vt:lpwstr>
  </property>
  <property fmtid="{D5CDD505-2E9C-101B-9397-08002B2CF9AE}" pid="6" name="ClassificationMadeOn">
    <vt:filetime>2020-06-03T14:33:56Z</vt:filetime>
  </property>
</Properties>
</file>